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89" r:id="rId3"/>
    <p:sldId id="295" r:id="rId4"/>
    <p:sldId id="296" r:id="rId5"/>
    <p:sldId id="297" r:id="rId6"/>
    <p:sldId id="298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60" d="100"/>
          <a:sy n="60" d="100"/>
        </p:scale>
        <p:origin x="-165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48676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fld id="{7939C81C-429A-4660-8A08-BAC2095E4459}" type="datetimeFigureOut">
              <a:rPr lang="en-US"/>
              <a:pPr/>
              <a:t>5/29/2020</a:t>
            </a:fld>
            <a:endParaRPr lang="en-US"/>
          </a:p>
        </p:txBody>
      </p:sp>
      <p:sp>
        <p:nvSpPr>
          <p:cNvPr id="1048677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04867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8679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48680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fld id="{05DAA0DD-CA63-4319-B945-44A8A881633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A4CAE77-B8B1-49B7-9986-23DC29B73BCB}" type="datetime1">
              <a:rPr lang="en-US" smtClean="0"/>
              <a:pPr/>
              <a:t>5/29/2020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E3B3A6-35C4-4A4A-A93B-FEA2E3D83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15E1-6517-4DF2-87C5-84BAA2B375B7}" type="datetime1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6D62-F023-421D-8A7E-B561A86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99A8-CEA0-4EA6-AEBF-68186F8EDCBB}" type="datetime1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1EA8-75B9-4BFE-A5B1-639BA1B4E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26468A-707D-43B7-A2A2-6F6E66C6416E}" type="datetime1">
              <a:rPr lang="en-US" smtClean="0"/>
              <a:pPr/>
              <a:t>5/29/2020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88FBAD-9DA8-472F-839A-428AD1F4DE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6442F78-5EBF-4453-A097-83F2C8DFCA84}" type="datetime1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ECD9A4-5F66-4780-BB8E-330017FFA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BEA8-81AC-4EAA-9B8B-C356D39A598C}" type="datetime1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8A84-AF12-4731-A1E2-EE3C3AE8E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4DF4-1E11-4BE5-94EE-68DC7FD66A04}" type="datetime1">
              <a:rPr lang="en-US" smtClean="0"/>
              <a:pPr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873D-DF26-421D-BB7D-2443FD85D7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305D4A-26BC-4003-A6BB-1FE483E62D74}" type="datetime1">
              <a:rPr lang="en-US" smtClean="0"/>
              <a:pPr/>
              <a:t>5/29/2020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F23CE0-A7BA-44DD-B5DD-50C48A27FB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6AB-E1A6-415D-9F21-A517C3C15B98}" type="datetime1">
              <a:rPr lang="en-US" smtClean="0"/>
              <a:pPr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804-7DB4-49F8-98C7-D17834D2E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26942A-22AA-43F1-BB1B-25EDD8605733}" type="datetime1">
              <a:rPr lang="en-US" smtClean="0"/>
              <a:pPr/>
              <a:t>5/29/2020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23F445-A553-4D3F-BF04-A18E2120CA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528B13-61B8-4B34-AE66-FAA20D62E9E3}" type="datetime1">
              <a:rPr lang="en-US" smtClean="0"/>
              <a:pPr/>
              <a:t>5/29/2020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7CE51B-D314-4748-A7FB-C6BBF3CC0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77A13B-D29E-4A31-9A3D-BDF778EEE264}" type="datetime1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C30FFA0-8383-48F0-ABBC-CA0378A05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5"/>
          <p:cNvSpPr>
            <a:spLocks noGrp="1"/>
          </p:cNvSpPr>
          <p:nvPr>
            <p:ph type="ctrTitle"/>
          </p:nvPr>
        </p:nvSpPr>
        <p:spPr>
          <a:xfrm>
            <a:off x="914400" y="838200"/>
            <a:ext cx="7924800" cy="1981200"/>
          </a:xfrm>
        </p:spPr>
        <p:txBody>
          <a:bodyPr>
            <a:noAutofit/>
          </a:bodyPr>
          <a:lstStyle/>
          <a:p>
            <a:pPr algn="ctr"/>
            <a:r>
              <a:rPr lang="en-US" sz="2600" b="1" u="sng" dirty="0" smtClean="0">
                <a:solidFill>
                  <a:srgbClr val="FF0000"/>
                </a:solidFill>
              </a:rPr>
              <a:t>WELCOME</a:t>
            </a:r>
            <a:r>
              <a:rPr lang="en-US" sz="2600" dirty="0" smtClean="0">
                <a:solidFill>
                  <a:srgbClr val="FF0000"/>
                </a:solidFill>
              </a:rPr>
              <a:t/>
            </a:r>
            <a:br>
              <a:rPr lang="en-US" sz="2600" dirty="0" smtClean="0">
                <a:solidFill>
                  <a:srgbClr val="FF0000"/>
                </a:solidFill>
              </a:rPr>
            </a:br>
            <a:r>
              <a:rPr lang="en-US" sz="2600" b="1" dirty="0" smtClean="0">
                <a:solidFill>
                  <a:schemeClr val="tx1"/>
                </a:solidFill>
              </a:rPr>
              <a:t>Class: </a:t>
            </a:r>
            <a:r>
              <a:rPr lang="en-US" sz="2600" b="1" dirty="0" err="1" smtClean="0">
                <a:solidFill>
                  <a:schemeClr val="tx1"/>
                </a:solidFill>
              </a:rPr>
              <a:t>B.Com</a:t>
            </a:r>
            <a:r>
              <a:rPr lang="en-US" sz="2600" b="1" dirty="0" smtClean="0">
                <a:solidFill>
                  <a:schemeClr val="tx1"/>
                </a:solidFill>
              </a:rPr>
              <a:t> – Part-1 </a:t>
            </a:r>
            <a:br>
              <a:rPr lang="en-US" sz="2600" b="1" dirty="0" smtClean="0">
                <a:solidFill>
                  <a:schemeClr val="tx1"/>
                </a:solidFill>
              </a:rPr>
            </a:br>
            <a:r>
              <a:rPr lang="en-US" sz="2600" b="1" dirty="0" smtClean="0">
                <a:solidFill>
                  <a:schemeClr val="tx1"/>
                </a:solidFill>
              </a:rPr>
              <a:t>Subject: Financial Accounting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200" b="1" dirty="0" smtClean="0">
                <a:solidFill>
                  <a:srgbClr val="FF0000"/>
                </a:solidFill>
              </a:rPr>
              <a:t>Topic: </a:t>
            </a:r>
            <a:r>
              <a:rPr lang="en-US" sz="2200" dirty="0" smtClean="0">
                <a:solidFill>
                  <a:srgbClr val="FF0000"/>
                </a:solidFill>
              </a:rPr>
              <a:t>Dissolution of a </a:t>
            </a:r>
            <a:r>
              <a:rPr lang="en-US" sz="2200" dirty="0" smtClean="0">
                <a:solidFill>
                  <a:srgbClr val="FF0000"/>
                </a:solidFill>
              </a:rPr>
              <a:t>Partnership Firm - Accounting Treatment – Part B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600200" y="2895600"/>
            <a:ext cx="6934200" cy="3200400"/>
          </a:xfrm>
        </p:spPr>
        <p:txBody>
          <a:bodyPr>
            <a:normAutofit/>
          </a:bodyPr>
          <a:lstStyle/>
          <a:p>
            <a:pPr algn="ctr" eaLnBrk="1" hangingPunct="1"/>
            <a:endParaRPr lang="en-US" sz="2200" b="1" u="sng" dirty="0">
              <a:solidFill>
                <a:srgbClr val="FFFF00"/>
              </a:solidFill>
            </a:endParaRPr>
          </a:p>
          <a:p>
            <a:pPr algn="ctr" eaLnBrk="1" hangingPunct="1"/>
            <a:r>
              <a:rPr lang="en-US" sz="22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dirty="0">
                <a:solidFill>
                  <a:srgbClr val="00B050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dirty="0">
                <a:solidFill>
                  <a:srgbClr val="00B050"/>
                </a:solidFill>
              </a:rPr>
              <a:t>Guest Faculty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cap="none" dirty="0" smtClean="0">
                <a:solidFill>
                  <a:srgbClr val="00B050"/>
                </a:solidFill>
              </a:rPr>
              <a:t>Marwari College, </a:t>
            </a:r>
            <a:r>
              <a:rPr lang="en-US" sz="2200" b="1" dirty="0" err="1" smtClean="0">
                <a:solidFill>
                  <a:srgbClr val="00B050"/>
                </a:solidFill>
              </a:rPr>
              <a:t>D</a:t>
            </a:r>
            <a:r>
              <a:rPr lang="en-US" sz="2200" b="1" cap="none" dirty="0" err="1" smtClean="0">
                <a:solidFill>
                  <a:srgbClr val="00B050"/>
                </a:solidFill>
              </a:rPr>
              <a:t>arbhanga</a:t>
            </a:r>
            <a:r>
              <a:rPr lang="en-US" sz="2200" b="1" cap="none" dirty="0" smtClean="0">
                <a:solidFill>
                  <a:srgbClr val="00B050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cap="none" dirty="0" smtClean="0">
                <a:solidFill>
                  <a:srgbClr val="00B050"/>
                </a:solidFill>
              </a:rPr>
              <a:t>Mobile no. and </a:t>
            </a:r>
            <a:r>
              <a:rPr lang="en-US" sz="2200" b="1" dirty="0" err="1" smtClean="0">
                <a:solidFill>
                  <a:srgbClr val="00B050"/>
                </a:solidFill>
              </a:rPr>
              <a:t>W</a:t>
            </a:r>
            <a:r>
              <a:rPr lang="en-US" sz="2200" b="1" cap="none" dirty="0" err="1" smtClean="0">
                <a:solidFill>
                  <a:srgbClr val="00B050"/>
                </a:solidFill>
              </a:rPr>
              <a:t>hatsup</a:t>
            </a:r>
            <a:r>
              <a:rPr lang="en-US" sz="2200" b="1" cap="none" dirty="0" smtClean="0">
                <a:solidFill>
                  <a:srgbClr val="00B050"/>
                </a:solidFill>
              </a:rPr>
              <a:t> 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cap="none" dirty="0" smtClean="0">
                <a:solidFill>
                  <a:srgbClr val="00B050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200" b="1" dirty="0">
              <a:solidFill>
                <a:srgbClr val="FF0000"/>
              </a:solidFill>
            </a:endParaRPr>
          </a:p>
          <a:p>
            <a:pPr algn="ctr" eaLnBrk="1" hangingPunct="1"/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0485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3EA-4DB7-458D-B9AE-3F22BC91E938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381000" y="304801"/>
            <a:ext cx="8382000" cy="614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Accounting Treatment in case of Dissolution of Partnership Firm:</a:t>
            </a:r>
          </a:p>
          <a:p>
            <a:pPr>
              <a:lnSpc>
                <a:spcPct val="50000"/>
              </a:lnSpc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When a firm is dissolved, the following necessary accounts are prepared to close the books of the firm:</a:t>
            </a:r>
          </a:p>
          <a:p>
            <a:pPr lvl="2" algn="just">
              <a:lnSpc>
                <a:spcPct val="40000"/>
              </a:lnSpc>
            </a:pPr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lvl="2"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1. 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Account –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“Discussed in Previous Lecture”</a:t>
            </a:r>
            <a:endParaRPr lang="en-US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lvl="2"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2. Partner’s Loan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Account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Discussed in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Today’s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Lecture”</a:t>
            </a:r>
            <a:endParaRPr lang="en-US" sz="2200" b="1" dirty="0" smtClean="0">
              <a:latin typeface="Calibri" pitchFamily="34" charset="0"/>
              <a:cs typeface="Calibri" pitchFamily="34" charset="0"/>
            </a:endParaRPr>
          </a:p>
          <a:p>
            <a:pPr lvl="2"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3. Partner’s Capital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Account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“Discussed in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Today’s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Lecture”</a:t>
            </a:r>
            <a:endParaRPr lang="en-US" sz="2200" b="1" dirty="0" smtClean="0">
              <a:latin typeface="Calibri" pitchFamily="34" charset="0"/>
              <a:cs typeface="Calibri" pitchFamily="34" charset="0"/>
            </a:endParaRPr>
          </a:p>
          <a:p>
            <a:pPr lvl="2"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4. Cash or Bank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Account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“Discussed in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Today’s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Lecture”</a:t>
            </a:r>
            <a:endParaRPr lang="en-US" sz="2200" b="1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50000"/>
              </a:lnSpc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Partner’s Loan Account :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If a partner has given any loan to the firm, first of al it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will be shown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 the credit side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loan account. When al the outside liabilities are paid in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full,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afterwards this loan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 paid. Thus,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loan account is prepared separately and paid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off by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passing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following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entry :</a:t>
            </a:r>
          </a:p>
          <a:p>
            <a:r>
              <a:rPr lang="en-US" sz="2400" dirty="0" smtClean="0"/>
              <a:t>	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Loan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A/c			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Dr.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Cash/Bank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A/c</a:t>
            </a:r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For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loan paid off)</a:t>
            </a:r>
            <a:endParaRPr lang="en-US" sz="24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381000" y="304801"/>
            <a:ext cx="838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3.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capital accounts :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After the transfer of undistributed profits, profit or loss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on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balance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current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A/c, assets and liabilities taken over by a partner etc. 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partners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capital account, how much amount is due to or from partners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 calculated.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 partner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owing money to the firm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pay and money owing from the firm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receive. For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this purpose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following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entries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 passed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 If capital account shows debit balance :</a:t>
            </a: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Cash/Bank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A/c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	Dr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To Partner’s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Capital A/c</a:t>
            </a: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For deficit amount of capital brought in cash)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 If capital account shows credit balance :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Capital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A/c			Dr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Cash/Bank A/c</a:t>
            </a: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For final payment made to a partner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24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381000" y="304801"/>
            <a:ext cx="838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Notes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: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 After making the above entry, this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will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close the capital account of each partner as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well as cash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account.</a:t>
            </a:r>
          </a:p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 Partner’s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loan account is prepared before capital account because at the time of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dissolution, capitals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are paid off only, if any balance is left after payment of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loan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4. Cash or Bank account :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First of al opening balance of cash and bank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 shown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debit side of cash/bank account. After that al the receipts are recorded in the debit side and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all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payments are recorded in the credit side of this account. This account is closed last of al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and total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both the sides (Dr. and Cr.) must be equal. It means al accounts are closed. Thus,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this account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also helps in the verification of the arithmetical accuracy of the accounts.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If both cash and bank balance are given in the balance sheet, only one account either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 cash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account or a bank account is prepared. If cash account is prepared, an entry is made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for withdrawing the</a:t>
            </a:r>
            <a:endParaRPr lang="en-US" sz="24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381000" y="809685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bank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balance and if a bank account is prepared, an entry is passed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for depositing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cash balance into bank. Entry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 as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follows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a) For cash deposited into bank :</a:t>
            </a: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Bank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A/c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	Dr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Cash A/c</a:t>
            </a: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For cash deposited in to bank)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b) For cash withdrawn from bank :</a:t>
            </a: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Cash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A/c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	Dr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Bank A/c</a:t>
            </a: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For cash withdrawn from bank)</a:t>
            </a:r>
            <a:endParaRPr lang="en-US" sz="24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48602" name="Rectangle 3"/>
          <p:cNvSpPr/>
          <p:nvPr/>
        </p:nvSpPr>
        <p:spPr>
          <a:xfrm>
            <a:off x="381000" y="304800"/>
            <a:ext cx="8382000" cy="657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From the above discussion, it is clear that accounts should be prepared in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following order :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1.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Account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</a:t>
            </a:r>
          </a:p>
          <a:p>
            <a:pPr marL="457200" indent="-457200"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Partner’s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Loan Account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3.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Partners’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Capital Account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4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Cash/Bank Account</a:t>
            </a:r>
          </a:p>
          <a:p>
            <a:pPr algn="just"/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Notes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: 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) If a balance sheet on the date of dissolution is not given in the question, first of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all, the balance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sheet should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be prepared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in proper form.</a:t>
            </a: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) At the time of dissolution of firm, balances of accounts given in the balance sheet are once shown in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Realisation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account or Partner’s Loan Account or Partners’ Capital Account or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Cash/Bank Account but the transactions given outside the balance sheet are shown twice in said mentioned accounts. 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2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iii) The total of both the sides of cash/bank account must be equal. </a:t>
            </a:r>
            <a:endParaRPr lang="en-US" sz="22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85800" y="27432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150</TotalTime>
  <Words>531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WELCOME Class: B.Com – Part-1  Subject: Financial Accounting Topic: Dissolution of a Partnership Firm - Accounting Treatment – Part B</vt:lpstr>
      <vt:lpstr>Slide 2</vt:lpstr>
      <vt:lpstr>Slide 3</vt:lpstr>
      <vt:lpstr>Slide 4</vt:lpstr>
      <vt:lpstr>Slide 5</vt:lpstr>
      <vt:lpstr>Slide 6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24</cp:revision>
  <dcterms:created xsi:type="dcterms:W3CDTF">2011-08-22T23:02:56Z</dcterms:created>
  <dcterms:modified xsi:type="dcterms:W3CDTF">2020-05-29T08:20:57Z</dcterms:modified>
</cp:coreProperties>
</file>